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0" r:id="rId1"/>
    <p:sldMasterId id="2147483683" r:id="rId2"/>
  </p:sldMasterIdLst>
  <p:sldIdLst>
    <p:sldId id="259" r:id="rId3"/>
    <p:sldId id="264" r:id="rId4"/>
    <p:sldId id="266" r:id="rId5"/>
    <p:sldId id="267" r:id="rId6"/>
    <p:sldId id="268" r:id="rId7"/>
    <p:sldId id="269" r:id="rId8"/>
    <p:sldId id="270" r:id="rId9"/>
    <p:sldId id="272" r:id="rId10"/>
    <p:sldId id="271" r:id="rId1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" panose="020B0604020202020204" charset="0"/>
      <p:regular r:id="rId16"/>
      <p:bold r:id="rId17"/>
      <p:italic r:id="rId18"/>
      <p:boldItalic r:id="rId19"/>
    </p:embeddedFont>
    <p:embeddedFont>
      <p:font typeface="Roboto Condensed Light" panose="020B0604020202020204" charset="0"/>
      <p:regular r:id="rId20"/>
      <p:italic r:id="rId21"/>
    </p:embeddedFont>
    <p:embeddedFont>
      <p:font typeface="Roboto Slab" panose="020B0604020202020204" charset="0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79E3FB2-8C3D-4F4E-ABBD-481E120024BD}">
          <p14:sldIdLst>
            <p14:sldId id="259"/>
          </p14:sldIdLst>
        </p14:section>
        <p14:section name="Untitled Section" id="{1DBA0BAE-204B-40F0-9C06-B67A34AE024B}">
          <p14:sldIdLst>
            <p14:sldId id="264"/>
            <p14:sldId id="266"/>
            <p14:sldId id="267"/>
            <p14:sldId id="268"/>
            <p14:sldId id="269"/>
            <p14:sldId id="270"/>
            <p14:sldId id="272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7437"/>
    <a:srgbClr val="A7934B"/>
    <a:srgbClr val="00305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31" autoAdjust="0"/>
    <p:restoredTop sz="96323"/>
  </p:normalViewPr>
  <p:slideViewPr>
    <p:cSldViewPr snapToGrid="0" snapToObjects="1">
      <p:cViewPr>
        <p:scale>
          <a:sx n="91" d="100"/>
          <a:sy n="91" d="100"/>
        </p:scale>
        <p:origin x="288" y="-24"/>
      </p:cViewPr>
      <p:guideLst>
        <p:guide orient="horz" pos="773"/>
        <p:guide pos="18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7436" y="3793068"/>
            <a:ext cx="5096935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1800" b="0" cap="none" spc="0" baseline="0">
                <a:solidFill>
                  <a:srgbClr val="A7934B"/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57437" y="333632"/>
            <a:ext cx="5096935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0" cap="none" spc="0" baseline="0">
                <a:solidFill>
                  <a:srgbClr val="003057"/>
                </a:solidFill>
                <a:latin typeface="Roboto Slab" pitchFamily="2" charset="0"/>
                <a:ea typeface="Roboto Slab" pitchFamily="2" charset="0"/>
                <a:cs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86575" y="365125"/>
            <a:ext cx="1971675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85750" y="365125"/>
            <a:ext cx="6600825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9196" y="3793068"/>
            <a:ext cx="5096935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9197" y="333632"/>
            <a:ext cx="5096935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0" cap="none" spc="0" baseline="0">
                <a:solidFill>
                  <a:srgbClr val="A7934B"/>
                </a:solidFill>
                <a:latin typeface="Roboto Slab" pitchFamily="2" charset="0"/>
                <a:ea typeface="Roboto Slab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4102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285" y="1215483"/>
            <a:ext cx="4211515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15483"/>
            <a:ext cx="421005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35113"/>
            <a:ext cx="42132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5750" y="2078656"/>
            <a:ext cx="4213225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35113"/>
            <a:ext cx="42291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78656"/>
            <a:ext cx="42291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15484"/>
            <a:ext cx="8572500" cy="43475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5750" y="556303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44615" y="5563037"/>
            <a:ext cx="4456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00850" y="556303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706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 baseline="0">
          <a:solidFill>
            <a:srgbClr val="A7934B"/>
          </a:solidFill>
          <a:latin typeface="Roboto Slab" pitchFamily="2" charset="0"/>
          <a:ea typeface="Roboto Slab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nytimes.com/interactive/2021/09/03/climate/bitcoin-carbon-footprint-electricity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uardian.com/technology/2021/feb/27/bitcoin-mining-electricity-use-environmental-impact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runch.com/2021/03/21/the-debate-about-cryptocurrency-and-energy-consumption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dependent.co.uk/climate-change/news/bitcoin-mine-nft-oil-well-viral-b1816478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5395" y="2151407"/>
            <a:ext cx="5572125" cy="1806544"/>
          </a:xfrm>
          <a:prstGeom prst="rect">
            <a:avLst/>
          </a:prstGeom>
        </p:spPr>
        <p:txBody>
          <a:bodyPr wrap="square">
            <a:normAutofit fontScale="90000"/>
          </a:bodyPr>
          <a:lstStyle/>
          <a:p>
            <a:pPr algn="ctr"/>
            <a:r>
              <a:rPr lang="en-US" b="1" dirty="0"/>
              <a:t>The Relationship between Cryptocurrency and Energy Prices?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97592" y="4831166"/>
            <a:ext cx="1787731" cy="1263651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endParaRPr lang="en-US" sz="1350" dirty="0">
              <a:solidFill>
                <a:srgbClr val="85743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>
              <a:lnSpc>
                <a:spcPct val="100000"/>
              </a:lnSpc>
            </a:pPr>
            <a:r>
              <a:rPr lang="en-US" sz="1350" dirty="0" err="1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Shermeen</a:t>
            </a:r>
            <a:r>
              <a:rPr lang="en-US" sz="1350" dirty="0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Ajani</a:t>
            </a:r>
          </a:p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Stuart Manito Smith</a:t>
            </a:r>
          </a:p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Timothy Smith</a:t>
            </a:r>
          </a:p>
          <a:p>
            <a:pPr algn="ctr">
              <a:lnSpc>
                <a:spcPct val="100000"/>
              </a:lnSpc>
            </a:pPr>
            <a:endParaRPr lang="en-US" sz="1350" dirty="0">
              <a:solidFill>
                <a:srgbClr val="85743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>
              <a:lnSpc>
                <a:spcPct val="100000"/>
              </a:lnSpc>
            </a:pPr>
            <a:r>
              <a:rPr lang="en-US" sz="1350" dirty="0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10-30-21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B53C8BF-B65A-409B-A4E3-42C77F220F2E}"/>
              </a:ext>
            </a:extLst>
          </p:cNvPr>
          <p:cNvSpPr txBox="1">
            <a:spLocks/>
          </p:cNvSpPr>
          <p:nvPr/>
        </p:nvSpPr>
        <p:spPr>
          <a:xfrm>
            <a:off x="2898271" y="3389049"/>
            <a:ext cx="2998867" cy="1128537"/>
          </a:xfrm>
          <a:prstGeom prst="rect">
            <a:avLst/>
          </a:prstGeom>
        </p:spPr>
        <p:txBody>
          <a:bodyPr wrap="square" anchor="b" anchorCtr="0">
            <a:normAutofit/>
          </a:bodyPr>
          <a:lstStyle>
            <a:lvl1pPr algn="l" defTabSz="3429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4200" b="0" kern="1200" cap="none" spc="0" baseline="0">
                <a:solidFill>
                  <a:srgbClr val="003057"/>
                </a:solidFill>
                <a:latin typeface="Roboto Slab" pitchFamily="2" charset="0"/>
                <a:ea typeface="Roboto Slab" pitchFamily="2" charset="0"/>
                <a:cs typeface="Roboto" panose="02000000000000000000" pitchFamily="2" charset="0"/>
              </a:defRPr>
            </a:lvl1pPr>
          </a:lstStyle>
          <a:p>
            <a:r>
              <a:rPr lang="en-US" sz="1875" dirty="0"/>
              <a:t>An Exploratory Analysis</a:t>
            </a:r>
          </a:p>
        </p:txBody>
      </p:sp>
    </p:spTree>
    <p:extLst>
      <p:ext uri="{BB962C8B-B14F-4D97-AF65-F5344CB8AC3E}">
        <p14:creationId xmlns:p14="http://schemas.microsoft.com/office/powerpoint/2010/main" val="251212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AD082-12F3-49F2-9E10-57370692C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6910" y="1854982"/>
            <a:ext cx="4213225" cy="3410702"/>
          </a:xfrm>
        </p:spPr>
        <p:txBody>
          <a:bodyPr/>
          <a:lstStyle/>
          <a:p>
            <a:r>
              <a:rPr lang="en-US" dirty="0"/>
              <a:t>Bitcoin</a:t>
            </a:r>
          </a:p>
          <a:p>
            <a:endParaRPr lang="en-US" dirty="0"/>
          </a:p>
          <a:p>
            <a:r>
              <a:rPr lang="en-US" dirty="0"/>
              <a:t>How is it made?</a:t>
            </a:r>
          </a:p>
          <a:p>
            <a:endParaRPr lang="en-US" dirty="0"/>
          </a:p>
          <a:p>
            <a:r>
              <a:rPr lang="en-US" dirty="0"/>
              <a:t>Enormous amount of power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C43BFCE-047A-4CA5-8523-3797E09C2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5095547" cy="1014761"/>
          </a:xfrm>
        </p:spPr>
        <p:txBody>
          <a:bodyPr>
            <a:normAutofit/>
          </a:bodyPr>
          <a:lstStyle/>
          <a:p>
            <a:r>
              <a:rPr lang="en-US" sz="4000" dirty="0"/>
              <a:t>Crypto</a:t>
            </a:r>
          </a:p>
        </p:txBody>
      </p:sp>
      <p:pic>
        <p:nvPicPr>
          <p:cNvPr id="7" name="Picture 2" descr="Bitcoin hits new high, topping April peak of $65K | TheHill">
            <a:extLst>
              <a:ext uri="{FF2B5EF4-FFF2-40B4-BE49-F238E27FC236}">
                <a16:creationId xmlns:a16="http://schemas.microsoft.com/office/drawing/2014/main" id="{698B4E69-3068-4EED-A9CA-28C7DCA0E8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0901" y="364150"/>
            <a:ext cx="3967349" cy="2242415"/>
          </a:xfrm>
          <a:prstGeom prst="rect">
            <a:avLst/>
          </a:prstGeom>
          <a:noFill/>
          <a:ln w="317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9268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3BFCE-047A-4CA5-8523-3797E09C2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4605151" cy="101476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Energy Consumption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820251-1C5A-4A74-809B-3AFFF9E0B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3760" y="2448363"/>
            <a:ext cx="4696480" cy="15718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F6C3DE-495E-4A99-A136-9C6FBB213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0867" y="2343573"/>
            <a:ext cx="1362265" cy="20957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EF9A2AE-7E88-4046-8316-047B9FE04C48}"/>
              </a:ext>
            </a:extLst>
          </p:cNvPr>
          <p:cNvSpPr/>
          <p:nvPr/>
        </p:nvSpPr>
        <p:spPr>
          <a:xfrm>
            <a:off x="1389993" y="5656025"/>
            <a:ext cx="6364013" cy="2589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0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https://www.nytimes.com/interactive/2021/09/03/climate/bitcoin-carbon-footprint-electricity.html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209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3BFCE-047A-4CA5-8523-3797E09C2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4605151" cy="101476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Energy Consumption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D27C54-5C37-48F2-AC23-214F4CFB44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95145" y="3043237"/>
            <a:ext cx="5553710" cy="7715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611E5F-B33A-4647-9308-4189B7FE9AC5}"/>
              </a:ext>
            </a:extLst>
          </p:cNvPr>
          <p:cNvSpPr/>
          <p:nvPr/>
        </p:nvSpPr>
        <p:spPr>
          <a:xfrm>
            <a:off x="1479330" y="5028246"/>
            <a:ext cx="6185339" cy="2589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000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https://www.theguardian.com/technology/2021/feb/27/bitcoin-mining-electricity-use-environmental-impact</a:t>
            </a:r>
            <a:endParaRPr lang="en-US" sz="1000" u="sng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57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3BFCE-047A-4CA5-8523-3797E09C2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4605151" cy="101476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Energy Consumption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2FE4A1-EA7F-465A-A434-8EF5B78574F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84585" y="2483969"/>
            <a:ext cx="5943600" cy="144907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1BAEAF2-E7FA-443E-AB32-746FFF21080E}"/>
              </a:ext>
            </a:extLst>
          </p:cNvPr>
          <p:cNvSpPr/>
          <p:nvPr/>
        </p:nvSpPr>
        <p:spPr>
          <a:xfrm>
            <a:off x="1689537" y="5436854"/>
            <a:ext cx="5533697" cy="2589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https://techcrunch.com/2021/03/21/the-debate-about-cryptocurrency-and-energy-consumption/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887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3BFCE-047A-4CA5-8523-3797E09C2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4605151" cy="101476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Energy Consumption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6568B1-29A4-4455-A0AC-0DB807CE7FEC}"/>
              </a:ext>
            </a:extLst>
          </p:cNvPr>
          <p:cNvSpPr/>
          <p:nvPr/>
        </p:nvSpPr>
        <p:spPr>
          <a:xfrm>
            <a:off x="2286000" y="5287163"/>
            <a:ext cx="4572000" cy="25891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https://fortune.com/2021/05/13/musk-bitcoin-mining-bad-planet-heres-how-bad/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8D4FB8-DF2C-4807-A5F1-201FEBD48B1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00200" y="2955607"/>
            <a:ext cx="5943600" cy="94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698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3BFCE-047A-4CA5-8523-3797E09C2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4605151" cy="101476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Energy Consumption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6F375A-6CE1-43D4-A8DA-F70602B9BAE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00200" y="2868930"/>
            <a:ext cx="5943600" cy="112014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D94DD23-CF63-4B64-BB63-F532F1FF60ED}"/>
              </a:ext>
            </a:extLst>
          </p:cNvPr>
          <p:cNvSpPr/>
          <p:nvPr/>
        </p:nvSpPr>
        <p:spPr>
          <a:xfrm>
            <a:off x="1600200" y="4858786"/>
            <a:ext cx="5943599" cy="2589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https://www.independent.co.uk/climate-change/news/bitcoin-mine-nft-oil-well-viral-b1816478.html</a:t>
            </a:r>
            <a:endParaRPr lang="en-US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6226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3BFCE-047A-4CA5-8523-3797E09C2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4605151" cy="101476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Energy Consumption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E01858-6502-4EE6-AE84-BE08D7FB1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545" y="1452481"/>
            <a:ext cx="7020910" cy="426497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608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3BFCE-047A-4CA5-8523-3797E09C2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4605151" cy="101476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Energy Consumption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D94DD23-CF63-4B64-BB63-F532F1FF60ED}"/>
              </a:ext>
            </a:extLst>
          </p:cNvPr>
          <p:cNvSpPr/>
          <p:nvPr/>
        </p:nvSpPr>
        <p:spPr>
          <a:xfrm>
            <a:off x="999796" y="5105007"/>
            <a:ext cx="714440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/>
              <a:t>https://www.coindesk.com/business/2021/03/05/the-frustrating-maddening-all-consuming-bitcoin-energy-debate/</a:t>
            </a:r>
            <a:endParaRPr lang="en-US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3BA3A6-93CF-4D68-AD96-6B745DC4168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00200" y="3051810"/>
            <a:ext cx="5943600" cy="75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30159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5EDCA091-7512-EB4E-B883-11123C796BD5}" vid="{4D871D59-9E20-C447-9F04-B7CBA5D76694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5EDCA091-7512-EB4E-B883-11123C796BD5}" vid="{4677589B-F792-1944-8F83-3C612602283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</Template>
  <TotalTime>63</TotalTime>
  <Words>129</Words>
  <Application>Microsoft Office PowerPoint</Application>
  <PresentationFormat>On-screen Show (4:3)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Roboto Slab</vt:lpstr>
      <vt:lpstr>Roboto</vt:lpstr>
      <vt:lpstr>Times New Roman</vt:lpstr>
      <vt:lpstr>Roboto Condensed Light</vt:lpstr>
      <vt:lpstr>Custom Design</vt:lpstr>
      <vt:lpstr>1_Custom Design</vt:lpstr>
      <vt:lpstr>The Relationship between Cryptocurrency and Energy Prices?</vt:lpstr>
      <vt:lpstr>Crypto</vt:lpstr>
      <vt:lpstr>Energy Consumption</vt:lpstr>
      <vt:lpstr>Energy Consumption</vt:lpstr>
      <vt:lpstr>Energy Consumption</vt:lpstr>
      <vt:lpstr>Energy Consumption</vt:lpstr>
      <vt:lpstr>Energy Consumption</vt:lpstr>
      <vt:lpstr>Energy Consumption</vt:lpstr>
      <vt:lpstr>Energy Consumption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Relationship between Cryptocurrency and Energy Prices?</dc:title>
  <dc:creator>Stuart Manito Smith</dc:creator>
  <cp:lastModifiedBy>Stuart Manito Smith</cp:lastModifiedBy>
  <cp:revision>6</cp:revision>
  <dcterms:created xsi:type="dcterms:W3CDTF">2021-10-26T23:24:07Z</dcterms:created>
  <dcterms:modified xsi:type="dcterms:W3CDTF">2021-10-27T00:28:06Z</dcterms:modified>
</cp:coreProperties>
</file>

<file path=docProps/thumbnail.jpeg>
</file>